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4" r:id="rId3"/>
    <p:sldId id="314" r:id="rId4"/>
    <p:sldId id="270" r:id="rId5"/>
    <p:sldId id="271" r:id="rId6"/>
    <p:sldId id="257" r:id="rId7"/>
    <p:sldId id="319" r:id="rId8"/>
    <p:sldId id="273" r:id="rId9"/>
    <p:sldId id="285" r:id="rId10"/>
    <p:sldId id="286" r:id="rId11"/>
    <p:sldId id="287" r:id="rId12"/>
    <p:sldId id="288" r:id="rId13"/>
    <p:sldId id="289" r:id="rId14"/>
    <p:sldId id="302" r:id="rId15"/>
    <p:sldId id="303" r:id="rId16"/>
    <p:sldId id="305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283" r:id="rId26"/>
    <p:sldId id="258" r:id="rId27"/>
    <p:sldId id="259" r:id="rId28"/>
    <p:sldId id="260" r:id="rId29"/>
    <p:sldId id="261" r:id="rId30"/>
    <p:sldId id="262" r:id="rId31"/>
    <p:sldId id="316" r:id="rId32"/>
    <p:sldId id="263" r:id="rId33"/>
    <p:sldId id="264" r:id="rId34"/>
    <p:sldId id="317" r:id="rId35"/>
    <p:sldId id="318" r:id="rId36"/>
    <p:sldId id="2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4660"/>
  </p:normalViewPr>
  <p:slideViewPr>
    <p:cSldViewPr snapToGrid="0">
      <p:cViewPr varScale="1">
        <p:scale>
          <a:sx n="66" d="100"/>
          <a:sy n="66" d="100"/>
        </p:scale>
        <p:origin x="2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CD424-C473-444B-8143-2BCA66C4F6D5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75163-3049-4324-A6BC-544B9ADC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0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4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8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1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2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2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4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03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4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9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BC34C-E73F-4251-B0E0-C38AA4A4007E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2BA9-F3B2-49A8-A957-9952CFD65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4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ryssBQeOaM" TargetMode="External"/><Relationship Id="rId2" Type="http://schemas.openxmlformats.org/officeDocument/2006/relationships/hyperlink" Target="https://www.youtube.com/watch?v=upu_TeZImN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torialspoin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 Expression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2. Positive closure (+) : e.g. a</a:t>
            </a:r>
            <a:r>
              <a:rPr lang="en-US" baseline="30000" dirty="0" smtClean="0"/>
              <a:t>+ </a:t>
            </a:r>
          </a:p>
          <a:p>
            <a:pPr marL="514350" indent="-514350">
              <a:buFont typeface="+mj-lt"/>
              <a:buAutoNum type="arabicPeriod"/>
            </a:pPr>
            <a:endParaRPr lang="en-US" baseline="30000" dirty="0"/>
          </a:p>
          <a:p>
            <a:pPr marL="0" indent="0">
              <a:buNone/>
            </a:pPr>
            <a:r>
              <a:rPr lang="en-US" b="1" dirty="0" smtClean="0"/>
              <a:t>Meaning:</a:t>
            </a:r>
            <a:r>
              <a:rPr lang="en-US" b="1" dirty="0"/>
              <a:t> </a:t>
            </a:r>
            <a:r>
              <a:rPr lang="en-US" dirty="0" smtClean="0"/>
              <a:t>the length of ‘a’ can start </a:t>
            </a:r>
            <a:r>
              <a:rPr lang="en-US" b="1" dirty="0" smtClean="0"/>
              <a:t>from 1 </a:t>
            </a:r>
            <a:r>
              <a:rPr lang="en-US" dirty="0" smtClean="0"/>
              <a:t>and it can be increased to infinity.</a:t>
            </a:r>
          </a:p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baseline="30000" dirty="0" smtClean="0"/>
              <a:t>+  </a:t>
            </a:r>
            <a:r>
              <a:rPr lang="en-US" dirty="0" smtClean="0"/>
              <a:t>= {a, </a:t>
            </a:r>
            <a:r>
              <a:rPr lang="en-US" dirty="0" err="1" smtClean="0"/>
              <a:t>aa</a:t>
            </a:r>
            <a:r>
              <a:rPr lang="en-US" dirty="0" smtClean="0"/>
              <a:t>, </a:t>
            </a:r>
            <a:r>
              <a:rPr lang="en-US" dirty="0" err="1" smtClean="0"/>
              <a:t>aaa</a:t>
            </a:r>
            <a:r>
              <a:rPr lang="en-US" dirty="0" smtClean="0"/>
              <a:t>, ……}   </a:t>
            </a:r>
          </a:p>
          <a:p>
            <a:pPr marL="0" indent="0">
              <a:buNone/>
            </a:pPr>
            <a:r>
              <a:rPr lang="en-US" dirty="0" smtClean="0"/>
              <a:t>[that means, </a:t>
            </a:r>
          </a:p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dirty="0"/>
              <a:t>the length of a is </a:t>
            </a:r>
            <a:r>
              <a:rPr lang="en-US" dirty="0" smtClean="0"/>
              <a:t>1 </a:t>
            </a:r>
            <a:r>
              <a:rPr lang="en-US" dirty="0"/>
              <a:t>we get a</a:t>
            </a:r>
          </a:p>
          <a:p>
            <a:pPr marL="0" indent="0">
              <a:buNone/>
            </a:pPr>
            <a:r>
              <a:rPr lang="en-US" dirty="0"/>
              <a:t>when the length of a is </a:t>
            </a:r>
            <a:r>
              <a:rPr lang="en-US" dirty="0" smtClean="0"/>
              <a:t>2 </a:t>
            </a:r>
            <a:r>
              <a:rPr lang="en-US" dirty="0"/>
              <a:t>we get </a:t>
            </a:r>
            <a:r>
              <a:rPr lang="en-US" dirty="0" err="1" smtClean="0"/>
              <a:t>aa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so on….</a:t>
            </a:r>
          </a:p>
          <a:p>
            <a:pPr marL="0" indent="0">
              <a:buNone/>
            </a:pPr>
            <a:r>
              <a:rPr lang="en-US" dirty="0" smtClean="0"/>
              <a:t>]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472609" y="3157088"/>
            <a:ext cx="4371710" cy="1405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 = {</a:t>
            </a:r>
            <a:r>
              <a:rPr lang="en-US" sz="3200" dirty="0" err="1" smtClean="0"/>
              <a:t>ab</a:t>
            </a:r>
            <a:r>
              <a:rPr lang="en-US" sz="3200" dirty="0" smtClean="0"/>
              <a:t>, </a:t>
            </a:r>
            <a:r>
              <a:rPr lang="en-US" sz="3200" dirty="0" err="1" smtClean="0"/>
              <a:t>abab</a:t>
            </a:r>
            <a:r>
              <a:rPr lang="en-US" sz="3200" dirty="0" smtClean="0"/>
              <a:t>, </a:t>
            </a:r>
            <a:r>
              <a:rPr lang="en-US" sz="3200" dirty="0" err="1" smtClean="0"/>
              <a:t>ababab</a:t>
            </a:r>
            <a:r>
              <a:rPr lang="en-US" sz="3200" dirty="0" smtClean="0"/>
              <a:t>,….}</a:t>
            </a:r>
          </a:p>
          <a:p>
            <a:r>
              <a:rPr lang="en-US" sz="3200" dirty="0" smtClean="0"/>
              <a:t>R = ab.(</a:t>
            </a:r>
            <a:r>
              <a:rPr lang="en-US" sz="3200" dirty="0" err="1" smtClean="0"/>
              <a:t>ab</a:t>
            </a:r>
            <a:r>
              <a:rPr lang="en-US" sz="3200" dirty="0" smtClean="0"/>
              <a:t>)</a:t>
            </a:r>
            <a:r>
              <a:rPr lang="en-US" sz="3200" baseline="30000" dirty="0" smtClean="0"/>
              <a:t>+</a:t>
            </a:r>
          </a:p>
          <a:p>
            <a:endParaRPr lang="en-US" sz="32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0283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 Concatenation (.) : e.g. (</a:t>
            </a:r>
            <a:r>
              <a:rPr lang="en-US" dirty="0" err="1" smtClean="0"/>
              <a:t>a.b</a:t>
            </a:r>
            <a:r>
              <a:rPr lang="en-US" dirty="0" smtClean="0"/>
              <a:t>)</a:t>
            </a:r>
            <a:endParaRPr lang="en-US" baseline="30000" dirty="0" smtClean="0"/>
          </a:p>
          <a:p>
            <a:pPr marL="514350" indent="-514350">
              <a:buFont typeface="+mj-lt"/>
              <a:buAutoNum type="arabicPeriod"/>
            </a:pPr>
            <a:endParaRPr lang="en-US" baseline="30000" dirty="0"/>
          </a:p>
          <a:p>
            <a:pPr marL="0" indent="0">
              <a:buNone/>
            </a:pPr>
            <a:r>
              <a:rPr lang="en-US" b="1" dirty="0" smtClean="0"/>
              <a:t>Meaning:</a:t>
            </a:r>
            <a:r>
              <a:rPr lang="en-US" b="1" dirty="0"/>
              <a:t> </a:t>
            </a:r>
            <a:r>
              <a:rPr lang="en-US" dirty="0" smtClean="0"/>
              <a:t>in the language there will be a substring like “</a:t>
            </a:r>
            <a:r>
              <a:rPr lang="en-US" dirty="0" err="1" smtClean="0"/>
              <a:t>ab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Output: </a:t>
            </a:r>
            <a:r>
              <a:rPr lang="en-US" dirty="0" err="1" smtClean="0"/>
              <a:t>ab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e.g. </a:t>
            </a:r>
            <a:r>
              <a:rPr lang="en-US" dirty="0" err="1" smtClean="0"/>
              <a:t>a</a:t>
            </a:r>
            <a:r>
              <a:rPr lang="en-US" b="1" dirty="0" err="1" smtClean="0"/>
              <a:t>ab</a:t>
            </a:r>
            <a:r>
              <a:rPr lang="en-US" dirty="0" err="1" smtClean="0"/>
              <a:t>bddcd</a:t>
            </a:r>
            <a:r>
              <a:rPr lang="en-US" dirty="0" smtClean="0"/>
              <a:t>   (here, </a:t>
            </a:r>
            <a:r>
              <a:rPr lang="en-US" dirty="0" err="1" smtClean="0"/>
              <a:t>bbb</a:t>
            </a:r>
            <a:r>
              <a:rPr lang="en-US" b="1" dirty="0" err="1" smtClean="0"/>
              <a:t>ba</a:t>
            </a:r>
            <a:r>
              <a:rPr lang="en-US" dirty="0" err="1" smtClean="0"/>
              <a:t>a</a:t>
            </a:r>
            <a:r>
              <a:rPr lang="en-US" dirty="0" smtClean="0"/>
              <a:t> is not allowed)</a:t>
            </a:r>
          </a:p>
          <a:p>
            <a:pPr marL="0" indent="0">
              <a:buNone/>
            </a:pPr>
            <a:r>
              <a:rPr lang="en-US" dirty="0" smtClean="0"/>
              <a:t>That means, change of ordering is not allowed in the concatenation operator.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 = </a:t>
            </a:r>
            <a:r>
              <a:rPr lang="en-US" b="1" dirty="0" err="1" smtClean="0"/>
              <a:t>abc.adc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Output: </a:t>
            </a:r>
            <a:r>
              <a:rPr lang="en-US" b="1" dirty="0" err="1" smtClean="0"/>
              <a:t>abcadc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823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4. Union Operator (+) : e.g. (</a:t>
            </a:r>
            <a:r>
              <a:rPr lang="en-US" dirty="0" err="1" smtClean="0"/>
              <a:t>a+b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Meaning: we can take either a or b</a:t>
            </a:r>
          </a:p>
          <a:p>
            <a:pPr marL="0" indent="0">
              <a:buNone/>
            </a:pPr>
            <a:r>
              <a:rPr lang="en-US" dirty="0" smtClean="0"/>
              <a:t>R = (</a:t>
            </a:r>
            <a:r>
              <a:rPr lang="en-US" dirty="0" err="1" smtClean="0"/>
              <a:t>a+b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r>
              <a:rPr lang="en-US" baseline="30000" dirty="0"/>
              <a:t> </a:t>
            </a:r>
            <a:endParaRPr lang="en-US" baseline="30000" dirty="0" smtClean="0"/>
          </a:p>
          <a:p>
            <a:pPr marL="0" indent="0">
              <a:buNone/>
            </a:pPr>
            <a:r>
              <a:rPr lang="en-US" dirty="0" smtClean="0"/>
              <a:t>Output: </a:t>
            </a:r>
            <a:r>
              <a:rPr lang="en-US" dirty="0" err="1" smtClean="0"/>
              <a:t>aa</a:t>
            </a:r>
            <a:r>
              <a:rPr lang="en-US" dirty="0" smtClean="0"/>
              <a:t>, </a:t>
            </a:r>
            <a:r>
              <a:rPr lang="en-US" dirty="0" err="1" smtClean="0"/>
              <a:t>ab</a:t>
            </a:r>
            <a:r>
              <a:rPr lang="en-US" dirty="0" smtClean="0"/>
              <a:t>, </a:t>
            </a:r>
            <a:r>
              <a:rPr lang="en-US" dirty="0" err="1" smtClean="0"/>
              <a:t>ba</a:t>
            </a:r>
            <a:r>
              <a:rPr lang="en-US" dirty="0" smtClean="0"/>
              <a:t>, bb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070" t="17511" r="26531" b="48788"/>
          <a:stretch/>
        </p:blipFill>
        <p:spPr>
          <a:xfrm>
            <a:off x="798896" y="537380"/>
            <a:ext cx="9592573" cy="2967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1604" y="4389120"/>
            <a:ext cx="67120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3) R = (</a:t>
            </a:r>
            <a:r>
              <a:rPr lang="en-US" sz="3200" dirty="0" err="1" smtClean="0"/>
              <a:t>ɛ+a+b</a:t>
            </a:r>
            <a:r>
              <a:rPr lang="en-US" sz="3200" dirty="0" smtClean="0"/>
              <a:t>)</a:t>
            </a:r>
            <a:r>
              <a:rPr lang="en-US" sz="3200" baseline="30000" dirty="0"/>
              <a:t>3</a:t>
            </a:r>
            <a:endParaRPr lang="en-US" sz="3200" baseline="30000" dirty="0" smtClean="0"/>
          </a:p>
          <a:p>
            <a:endParaRPr lang="en-US" sz="3200" dirty="0"/>
          </a:p>
          <a:p>
            <a:r>
              <a:rPr lang="en-US" sz="3200" dirty="0" smtClean="0"/>
              <a:t>Output: </a:t>
            </a:r>
            <a:r>
              <a:rPr lang="en-US" sz="3200" b="1" dirty="0" err="1" smtClean="0"/>
              <a:t>aa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ab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ba</a:t>
            </a:r>
            <a:r>
              <a:rPr lang="en-US" sz="3200" b="1" dirty="0" smtClean="0"/>
              <a:t>, bb</a:t>
            </a:r>
            <a:r>
              <a:rPr lang="en-US" sz="3200" dirty="0" smtClean="0"/>
              <a:t>, </a:t>
            </a:r>
            <a:r>
              <a:rPr lang="en-US" sz="3200" dirty="0" err="1" smtClean="0"/>
              <a:t>aɛ</a:t>
            </a:r>
            <a:r>
              <a:rPr lang="en-US" sz="3200" dirty="0" smtClean="0"/>
              <a:t>, </a:t>
            </a:r>
            <a:r>
              <a:rPr lang="en-US" sz="3200" dirty="0" err="1" smtClean="0"/>
              <a:t>bɛ</a:t>
            </a:r>
            <a:r>
              <a:rPr lang="en-US" sz="3200" dirty="0" smtClean="0"/>
              <a:t>, </a:t>
            </a:r>
            <a:r>
              <a:rPr lang="en-US" sz="3200" dirty="0" err="1" smtClean="0"/>
              <a:t>ɛa</a:t>
            </a:r>
            <a:r>
              <a:rPr lang="en-US" sz="3200" dirty="0" smtClean="0"/>
              <a:t>, </a:t>
            </a:r>
            <a:r>
              <a:rPr lang="en-US" sz="3200" dirty="0" err="1" smtClean="0"/>
              <a:t>ɛb</a:t>
            </a:r>
            <a:r>
              <a:rPr lang="en-US" sz="3200" dirty="0" smtClean="0"/>
              <a:t>, </a:t>
            </a:r>
            <a:r>
              <a:rPr lang="en-US" sz="3200" dirty="0" err="1" smtClean="0"/>
              <a:t>ɛɛ</a:t>
            </a:r>
            <a:endParaRPr lang="en-US" sz="3200" dirty="0" smtClean="0"/>
          </a:p>
          <a:p>
            <a:r>
              <a:rPr lang="en-US" sz="3200" dirty="0" smtClean="0"/>
              <a:t>Output: </a:t>
            </a:r>
            <a:r>
              <a:rPr lang="en-US" sz="3200" dirty="0" err="1" smtClean="0"/>
              <a:t>aa</a:t>
            </a:r>
            <a:r>
              <a:rPr lang="en-US" sz="3200" dirty="0" smtClean="0"/>
              <a:t>, </a:t>
            </a:r>
            <a:r>
              <a:rPr lang="en-US" sz="3200" dirty="0" err="1" smtClean="0"/>
              <a:t>ab</a:t>
            </a:r>
            <a:r>
              <a:rPr lang="en-US" sz="3200" dirty="0" smtClean="0"/>
              <a:t>, </a:t>
            </a:r>
            <a:r>
              <a:rPr lang="en-US" sz="3200" dirty="0" err="1" smtClean="0"/>
              <a:t>ba</a:t>
            </a:r>
            <a:r>
              <a:rPr lang="en-US" sz="3200" dirty="0" smtClean="0"/>
              <a:t>, bb, a, b, </a:t>
            </a:r>
            <a:r>
              <a:rPr lang="en-US" sz="3200" dirty="0"/>
              <a:t>ɛ</a:t>
            </a:r>
          </a:p>
        </p:txBody>
      </p:sp>
    </p:spTree>
    <p:extLst>
      <p:ext uri="{BB962C8B-B14F-4D97-AF65-F5344CB8AC3E}">
        <p14:creationId xmlns:p14="http://schemas.microsoft.com/office/powerpoint/2010/main" val="40041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888" y="385010"/>
            <a:ext cx="3349592" cy="32932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Question-1: Language accepting string of length </a:t>
            </a:r>
            <a:r>
              <a:rPr lang="en-US" sz="2000" b="1" dirty="0" smtClean="0"/>
              <a:t>exactly</a:t>
            </a:r>
            <a:r>
              <a:rPr lang="en-US" sz="2000" dirty="0" smtClean="0"/>
              <a:t> 5</a:t>
            </a:r>
          </a:p>
          <a:p>
            <a:r>
              <a:rPr lang="en-US" sz="2000" dirty="0" smtClean="0"/>
              <a:t>Alphabet: {</a:t>
            </a:r>
            <a:r>
              <a:rPr lang="en-US" sz="2000" dirty="0" err="1" smtClean="0"/>
              <a:t>a,b,c</a:t>
            </a:r>
            <a:r>
              <a:rPr lang="en-US" sz="2000" dirty="0" smtClean="0"/>
              <a:t>}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Answer-1:</a:t>
            </a:r>
          </a:p>
          <a:p>
            <a:r>
              <a:rPr lang="en-US" sz="3200" dirty="0" smtClean="0"/>
              <a:t>R   = (</a:t>
            </a:r>
            <a:r>
              <a:rPr lang="en-US" sz="3200" dirty="0" err="1" smtClean="0"/>
              <a:t>a+b+c</a:t>
            </a:r>
            <a:r>
              <a:rPr lang="en-US" sz="3200" dirty="0" smtClean="0"/>
              <a:t>)</a:t>
            </a:r>
            <a:r>
              <a:rPr lang="en-US" sz="3200" baseline="30000" dirty="0"/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8522" y="385011"/>
            <a:ext cx="33495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Question-2: Language accepting string of length </a:t>
            </a:r>
            <a:r>
              <a:rPr lang="en-US" sz="2000" b="1" dirty="0" smtClean="0"/>
              <a:t>exactly</a:t>
            </a:r>
            <a:r>
              <a:rPr lang="en-US" sz="2000" dirty="0" smtClean="0"/>
              <a:t> 2</a:t>
            </a:r>
          </a:p>
          <a:p>
            <a:r>
              <a:rPr lang="en-US" sz="2000" dirty="0" smtClean="0"/>
              <a:t>Alphabet: {</a:t>
            </a:r>
            <a:r>
              <a:rPr lang="en-US" sz="2000" dirty="0" err="1" smtClean="0"/>
              <a:t>a,b,c,d,e</a:t>
            </a:r>
            <a:r>
              <a:rPr lang="en-US" sz="2000" dirty="0" smtClean="0"/>
              <a:t>}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Answer-2:</a:t>
            </a:r>
          </a:p>
          <a:p>
            <a:r>
              <a:rPr lang="en-US" sz="3200" dirty="0" smtClean="0"/>
              <a:t>R   = (</a:t>
            </a:r>
            <a:r>
              <a:rPr lang="en-US" sz="3200" dirty="0" err="1" smtClean="0"/>
              <a:t>a+b+c+d+e</a:t>
            </a:r>
            <a:r>
              <a:rPr lang="en-US" sz="3200" dirty="0" smtClean="0"/>
              <a:t>)</a:t>
            </a:r>
            <a:r>
              <a:rPr lang="en-US" sz="3200" baseline="30000" dirty="0" smtClean="0"/>
              <a:t>2</a:t>
            </a:r>
            <a:endParaRPr lang="en-US" sz="32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493394" y="4406768"/>
            <a:ext cx="3349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Question-4: Language accepting string of length </a:t>
            </a:r>
            <a:r>
              <a:rPr lang="en-US" sz="2000" b="1" dirty="0" smtClean="0"/>
              <a:t>exactly</a:t>
            </a:r>
            <a:r>
              <a:rPr lang="en-US" sz="2000" dirty="0" smtClean="0"/>
              <a:t> 5</a:t>
            </a:r>
          </a:p>
          <a:p>
            <a:r>
              <a:rPr lang="en-US" sz="2000" dirty="0" smtClean="0"/>
              <a:t>Alphabet: {</a:t>
            </a:r>
            <a:r>
              <a:rPr lang="en-US" sz="2000" dirty="0" err="1" smtClean="0"/>
              <a:t>a,b,c,d,e</a:t>
            </a:r>
            <a:r>
              <a:rPr lang="en-US" sz="2000" dirty="0" smtClean="0"/>
              <a:t>}</a:t>
            </a:r>
          </a:p>
          <a:p>
            <a:r>
              <a:rPr lang="en-US" sz="3200" dirty="0" smtClean="0"/>
              <a:t>Answer-4:</a:t>
            </a:r>
          </a:p>
          <a:p>
            <a:r>
              <a:rPr lang="en-US" sz="3200" dirty="0" smtClean="0"/>
              <a:t>R   = (</a:t>
            </a:r>
            <a:r>
              <a:rPr lang="en-US" sz="3200" dirty="0" err="1" smtClean="0"/>
              <a:t>a+b+c+d+e</a:t>
            </a:r>
            <a:r>
              <a:rPr lang="en-US" sz="3200" dirty="0" smtClean="0"/>
              <a:t>)</a:t>
            </a:r>
            <a:r>
              <a:rPr lang="en-US" sz="3200" baseline="30000" dirty="0"/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22645" y="385010"/>
            <a:ext cx="33495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Question-3: Language accepting string of character ‘a’ and ‘e’ and length </a:t>
            </a:r>
            <a:r>
              <a:rPr lang="en-US" sz="2000" b="1" dirty="0" smtClean="0"/>
              <a:t>exactly</a:t>
            </a:r>
            <a:r>
              <a:rPr lang="en-US" sz="2000" dirty="0" smtClean="0"/>
              <a:t> 5</a:t>
            </a:r>
          </a:p>
          <a:p>
            <a:r>
              <a:rPr lang="en-US" sz="2000" dirty="0" smtClean="0"/>
              <a:t>Alphabet: {</a:t>
            </a:r>
            <a:r>
              <a:rPr lang="en-US" sz="2000" dirty="0" err="1" smtClean="0"/>
              <a:t>a,b,c,d,e</a:t>
            </a:r>
            <a:r>
              <a:rPr lang="en-US" sz="2000" dirty="0" smtClean="0"/>
              <a:t>}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Answer-3:</a:t>
            </a:r>
          </a:p>
          <a:p>
            <a:r>
              <a:rPr lang="en-US" sz="3200" dirty="0" smtClean="0"/>
              <a:t>R   = (</a:t>
            </a:r>
            <a:r>
              <a:rPr lang="en-US" sz="3200" dirty="0" err="1" smtClean="0"/>
              <a:t>a+e</a:t>
            </a:r>
            <a:r>
              <a:rPr lang="en-US" sz="3200" dirty="0" smtClean="0"/>
              <a:t>)</a:t>
            </a:r>
            <a:r>
              <a:rPr lang="en-US" sz="3200" baseline="30000" dirty="0" smtClean="0"/>
              <a:t>5</a:t>
            </a:r>
            <a:endParaRPr 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85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4143" y="385011"/>
            <a:ext cx="3349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Question-2: Language accepting string of length </a:t>
            </a:r>
            <a:r>
              <a:rPr lang="en-US" sz="2000" b="1" dirty="0" err="1" smtClean="0"/>
              <a:t>atleast</a:t>
            </a:r>
            <a:r>
              <a:rPr lang="en-US" sz="2000" b="1" dirty="0" smtClean="0"/>
              <a:t> </a:t>
            </a:r>
            <a:r>
              <a:rPr lang="en-US" sz="2000" dirty="0" smtClean="0"/>
              <a:t>2</a:t>
            </a:r>
          </a:p>
          <a:p>
            <a:r>
              <a:rPr lang="en-US" sz="2000" dirty="0" smtClean="0"/>
              <a:t>Alphabet: {</a:t>
            </a:r>
            <a:r>
              <a:rPr lang="en-US" sz="2000" dirty="0" err="1" smtClean="0"/>
              <a:t>a,b</a:t>
            </a:r>
            <a:r>
              <a:rPr lang="en-US" sz="2000" dirty="0" smtClean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741" y="2387066"/>
            <a:ext cx="3348994" cy="1897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R1 = (</a:t>
            </a:r>
            <a:r>
              <a:rPr lang="en-US" sz="3200" dirty="0" err="1" smtClean="0"/>
              <a:t>a+b</a:t>
            </a:r>
            <a:r>
              <a:rPr lang="en-US" sz="3200" dirty="0" smtClean="0"/>
              <a:t>)</a:t>
            </a:r>
            <a:r>
              <a:rPr lang="en-US" sz="3200" baseline="30000" dirty="0" smtClean="0"/>
              <a:t>2 </a:t>
            </a:r>
            <a:r>
              <a:rPr lang="en-US" sz="3200" dirty="0" smtClean="0"/>
              <a:t>. (</a:t>
            </a:r>
            <a:r>
              <a:rPr lang="en-US" sz="3200" dirty="0" err="1" smtClean="0"/>
              <a:t>a+b</a:t>
            </a:r>
            <a:r>
              <a:rPr lang="en-US" sz="3200" dirty="0" smtClean="0"/>
              <a:t>)*</a:t>
            </a:r>
          </a:p>
          <a:p>
            <a:r>
              <a:rPr lang="en-US" sz="3200" dirty="0" smtClean="0"/>
              <a:t>R2 = (</a:t>
            </a:r>
            <a:r>
              <a:rPr lang="en-US" sz="3200" dirty="0" err="1" smtClean="0"/>
              <a:t>a+b</a:t>
            </a:r>
            <a:r>
              <a:rPr lang="en-US" sz="3200" dirty="0" smtClean="0"/>
              <a:t>) . (</a:t>
            </a:r>
            <a:r>
              <a:rPr lang="en-US" sz="3200" dirty="0" err="1" smtClean="0"/>
              <a:t>a+b</a:t>
            </a:r>
            <a:r>
              <a:rPr lang="en-US" sz="3200" dirty="0" smtClean="0"/>
              <a:t>)</a:t>
            </a:r>
            <a:r>
              <a:rPr lang="en-US" sz="3200" baseline="30000" dirty="0" smtClean="0"/>
              <a:t>+</a:t>
            </a:r>
          </a:p>
          <a:p>
            <a:endParaRPr lang="en-US" sz="3200" baseline="30000" dirty="0"/>
          </a:p>
          <a:p>
            <a:r>
              <a:rPr lang="en-US" sz="3200" dirty="0" smtClean="0"/>
              <a:t>Output: </a:t>
            </a:r>
            <a:r>
              <a:rPr lang="en-US" sz="3200" dirty="0" err="1" smtClean="0"/>
              <a:t>ab</a:t>
            </a:r>
            <a:r>
              <a:rPr lang="en-US" sz="3200" dirty="0" smtClean="0"/>
              <a:t>, </a:t>
            </a:r>
            <a:r>
              <a:rPr lang="en-US" sz="3200" dirty="0" err="1" smtClean="0"/>
              <a:t>abb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266046" y="1424539"/>
            <a:ext cx="5646097" cy="4360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Atmost</a:t>
            </a:r>
            <a:r>
              <a:rPr lang="en-US" sz="3200" dirty="0" smtClean="0"/>
              <a:t> 2 ??</a:t>
            </a:r>
          </a:p>
          <a:p>
            <a:endParaRPr lang="en-US" sz="3200" dirty="0"/>
          </a:p>
          <a:p>
            <a:r>
              <a:rPr lang="en-US" sz="3200" dirty="0" err="1" smtClean="0"/>
              <a:t>aa</a:t>
            </a:r>
            <a:r>
              <a:rPr lang="en-US" sz="3200" dirty="0" smtClean="0"/>
              <a:t>, </a:t>
            </a:r>
            <a:r>
              <a:rPr lang="en-US" sz="3200" dirty="0" err="1" smtClean="0"/>
              <a:t>ab</a:t>
            </a:r>
            <a:r>
              <a:rPr lang="en-US" sz="3200" dirty="0" smtClean="0"/>
              <a:t>, </a:t>
            </a:r>
            <a:r>
              <a:rPr lang="en-US" sz="3200" dirty="0" err="1" smtClean="0"/>
              <a:t>ba</a:t>
            </a:r>
            <a:r>
              <a:rPr lang="en-US" sz="3200" dirty="0" smtClean="0"/>
              <a:t>, bb, a, b, ɛ</a:t>
            </a:r>
          </a:p>
          <a:p>
            <a:endParaRPr lang="en-US" sz="3200" dirty="0"/>
          </a:p>
          <a:p>
            <a:r>
              <a:rPr lang="en-US" sz="3200" dirty="0" smtClean="0"/>
              <a:t>R = (</a:t>
            </a:r>
            <a:r>
              <a:rPr lang="en-US" sz="3200" dirty="0" err="1" smtClean="0"/>
              <a:t>ɛ+a+b</a:t>
            </a:r>
            <a:r>
              <a:rPr lang="en-US" sz="3200" dirty="0" smtClean="0"/>
              <a:t>)</a:t>
            </a:r>
            <a:r>
              <a:rPr lang="en-US" sz="3200" baseline="30000" dirty="0" smtClean="0"/>
              <a:t>2</a:t>
            </a:r>
          </a:p>
          <a:p>
            <a:endParaRPr lang="en-US" sz="3200" baseline="30000" dirty="0"/>
          </a:p>
          <a:p>
            <a:r>
              <a:rPr lang="en-US" sz="3200" dirty="0" smtClean="0"/>
              <a:t>Output: </a:t>
            </a:r>
            <a:r>
              <a:rPr lang="en-US" sz="3200" dirty="0" err="1" smtClean="0"/>
              <a:t>aa</a:t>
            </a:r>
            <a:r>
              <a:rPr lang="en-US" sz="3200" dirty="0" smtClean="0"/>
              <a:t>, </a:t>
            </a:r>
            <a:r>
              <a:rPr lang="en-US" sz="3200" dirty="0" err="1" smtClean="0"/>
              <a:t>ab</a:t>
            </a:r>
            <a:r>
              <a:rPr lang="en-US" sz="3200" dirty="0" smtClean="0"/>
              <a:t>, </a:t>
            </a:r>
            <a:r>
              <a:rPr lang="en-US" sz="3200" dirty="0" err="1" smtClean="0"/>
              <a:t>ba</a:t>
            </a:r>
            <a:r>
              <a:rPr lang="en-US" sz="3200" dirty="0" smtClean="0"/>
              <a:t>, bb, </a:t>
            </a:r>
            <a:r>
              <a:rPr lang="en-US" sz="3200" dirty="0" err="1" smtClean="0"/>
              <a:t>ɛa</a:t>
            </a:r>
            <a:r>
              <a:rPr lang="en-US" sz="3200" dirty="0" smtClean="0"/>
              <a:t>, </a:t>
            </a:r>
            <a:r>
              <a:rPr lang="en-US" sz="3200" dirty="0" err="1" smtClean="0"/>
              <a:t>ɛb</a:t>
            </a:r>
            <a:r>
              <a:rPr lang="en-US" sz="3200" dirty="0" smtClean="0"/>
              <a:t>, </a:t>
            </a:r>
            <a:r>
              <a:rPr lang="en-US" sz="3200" dirty="0" err="1" smtClean="0"/>
              <a:t>aɛ</a:t>
            </a:r>
            <a:r>
              <a:rPr lang="en-US" sz="3200" dirty="0" smtClean="0"/>
              <a:t>,</a:t>
            </a:r>
          </a:p>
          <a:p>
            <a:r>
              <a:rPr lang="en-US" sz="3200" dirty="0" err="1" smtClean="0"/>
              <a:t>bɛ</a:t>
            </a:r>
            <a:r>
              <a:rPr lang="en-US" sz="3200" dirty="0" smtClean="0"/>
              <a:t>, </a:t>
            </a:r>
            <a:r>
              <a:rPr lang="en-US" sz="3200" dirty="0" err="1" smtClean="0"/>
              <a:t>ɛɛ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=&gt; </a:t>
            </a:r>
            <a:r>
              <a:rPr lang="en-US" sz="3200" dirty="0" err="1" smtClean="0"/>
              <a:t>aa</a:t>
            </a:r>
            <a:r>
              <a:rPr lang="en-US" sz="3200" dirty="0" smtClean="0"/>
              <a:t>, </a:t>
            </a:r>
            <a:r>
              <a:rPr lang="en-US" sz="3200" dirty="0" err="1" smtClean="0"/>
              <a:t>ab</a:t>
            </a:r>
            <a:r>
              <a:rPr lang="en-US" sz="3200" dirty="0" smtClean="0"/>
              <a:t>, </a:t>
            </a:r>
            <a:r>
              <a:rPr lang="en-US" sz="3200" dirty="0" err="1" smtClean="0"/>
              <a:t>ba</a:t>
            </a:r>
            <a:r>
              <a:rPr lang="en-US" sz="3200" dirty="0" smtClean="0"/>
              <a:t>, bb, a, b, </a:t>
            </a:r>
            <a:r>
              <a:rPr lang="en-US" sz="3200" dirty="0"/>
              <a:t>ɛ</a:t>
            </a:r>
          </a:p>
        </p:txBody>
      </p:sp>
    </p:spTree>
    <p:extLst>
      <p:ext uri="{BB962C8B-B14F-4D97-AF65-F5344CB8AC3E}">
        <p14:creationId xmlns:p14="http://schemas.microsoft.com/office/powerpoint/2010/main" val="118917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4143" y="385011"/>
            <a:ext cx="3349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Question-3: Language accepting string of length </a:t>
            </a:r>
            <a:r>
              <a:rPr lang="en-US" sz="2000" b="1" dirty="0" err="1" smtClean="0"/>
              <a:t>atmost</a:t>
            </a:r>
            <a:r>
              <a:rPr lang="en-US" sz="2000" b="1" dirty="0" smtClean="0"/>
              <a:t> </a:t>
            </a:r>
            <a:r>
              <a:rPr lang="en-US" sz="2000" dirty="0"/>
              <a:t>2</a:t>
            </a:r>
            <a:endParaRPr lang="en-US" sz="2000" dirty="0" smtClean="0"/>
          </a:p>
          <a:p>
            <a:r>
              <a:rPr lang="en-US" sz="2000" dirty="0" smtClean="0"/>
              <a:t>Alphabet: {</a:t>
            </a:r>
            <a:r>
              <a:rPr lang="en-US" sz="2000" dirty="0" err="1" smtClean="0"/>
              <a:t>a,b</a:t>
            </a:r>
            <a:r>
              <a:rPr lang="en-US" sz="2000" dirty="0" smtClean="0"/>
              <a:t>}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2400" dirty="0" smtClean="0"/>
              <a:t>Answer: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143" y="4090089"/>
            <a:ext cx="5144427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 = (</a:t>
            </a:r>
            <a:r>
              <a:rPr lang="en-US" sz="2800" dirty="0" err="1" smtClean="0"/>
              <a:t>ɛ+a+b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2</a:t>
            </a:r>
          </a:p>
          <a:p>
            <a:endParaRPr lang="en-US" sz="2800" baseline="30000" dirty="0"/>
          </a:p>
          <a:p>
            <a:r>
              <a:rPr lang="en-US" sz="2800" dirty="0" smtClean="0"/>
              <a:t>E.g. </a:t>
            </a:r>
            <a:r>
              <a:rPr lang="en-US" sz="2800" dirty="0" err="1" smtClean="0"/>
              <a:t>ɛɛ</a:t>
            </a:r>
            <a:r>
              <a:rPr lang="en-US" sz="2800" dirty="0" smtClean="0"/>
              <a:t>, </a:t>
            </a:r>
            <a:r>
              <a:rPr lang="en-US" sz="2800" dirty="0" err="1" smtClean="0"/>
              <a:t>ɛa</a:t>
            </a:r>
            <a:r>
              <a:rPr lang="en-US" sz="2800" dirty="0" smtClean="0"/>
              <a:t>, </a:t>
            </a:r>
            <a:r>
              <a:rPr lang="en-US" sz="2800" dirty="0" err="1" smtClean="0"/>
              <a:t>ɛb</a:t>
            </a:r>
            <a:r>
              <a:rPr lang="en-US" sz="2800" dirty="0" smtClean="0"/>
              <a:t>, </a:t>
            </a:r>
            <a:r>
              <a:rPr lang="en-US" sz="2800" dirty="0" err="1" smtClean="0"/>
              <a:t>aɛ</a:t>
            </a:r>
            <a:r>
              <a:rPr lang="en-US" sz="2800" dirty="0" smtClean="0"/>
              <a:t>, </a:t>
            </a:r>
            <a:r>
              <a:rPr lang="en-US" sz="2800" dirty="0" err="1" smtClean="0"/>
              <a:t>bɛ</a:t>
            </a:r>
            <a:r>
              <a:rPr lang="en-US" sz="2800" dirty="0" smtClean="0"/>
              <a:t>, </a:t>
            </a:r>
            <a:r>
              <a:rPr lang="en-US" sz="2800" dirty="0" err="1" smtClean="0"/>
              <a:t>aa</a:t>
            </a:r>
            <a:r>
              <a:rPr lang="en-US" sz="2800" dirty="0" smtClean="0"/>
              <a:t>, </a:t>
            </a:r>
            <a:r>
              <a:rPr lang="en-US" sz="2800" dirty="0" err="1" smtClean="0"/>
              <a:t>ab</a:t>
            </a:r>
            <a:r>
              <a:rPr lang="en-US" sz="2800" dirty="0" smtClean="0"/>
              <a:t>, </a:t>
            </a:r>
            <a:r>
              <a:rPr lang="en-US" sz="2800" dirty="0" err="1" smtClean="0"/>
              <a:t>ba</a:t>
            </a:r>
            <a:r>
              <a:rPr lang="en-US" sz="2800" dirty="0" smtClean="0"/>
              <a:t>, bb</a:t>
            </a:r>
          </a:p>
          <a:p>
            <a:r>
              <a:rPr lang="en-US" sz="2800" dirty="0"/>
              <a:t>=&gt; </a:t>
            </a:r>
            <a:r>
              <a:rPr lang="en-US" sz="2800" dirty="0" smtClean="0"/>
              <a:t>ɛ, a, b, </a:t>
            </a:r>
            <a:r>
              <a:rPr lang="en-US" sz="2800" dirty="0" err="1" smtClean="0"/>
              <a:t>aa</a:t>
            </a:r>
            <a:r>
              <a:rPr lang="en-US" sz="2800" dirty="0" smtClean="0"/>
              <a:t>, </a:t>
            </a:r>
            <a:r>
              <a:rPr lang="en-US" sz="2800" dirty="0" err="1" smtClean="0"/>
              <a:t>ab</a:t>
            </a:r>
            <a:r>
              <a:rPr lang="en-US" sz="2800" dirty="0" smtClean="0"/>
              <a:t>, </a:t>
            </a:r>
            <a:r>
              <a:rPr lang="en-US" sz="2800" dirty="0" err="1" smtClean="0"/>
              <a:t>ba</a:t>
            </a:r>
            <a:r>
              <a:rPr lang="en-US" sz="2800" dirty="0" smtClean="0"/>
              <a:t>, bb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39827" y="316030"/>
            <a:ext cx="3349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Question-3: Language accepting string of length </a:t>
            </a:r>
            <a:r>
              <a:rPr lang="en-US" sz="2000" b="1" dirty="0" err="1" smtClean="0"/>
              <a:t>atmost</a:t>
            </a:r>
            <a:r>
              <a:rPr lang="en-US" sz="2000" b="1" dirty="0" smtClean="0"/>
              <a:t> </a:t>
            </a:r>
            <a:r>
              <a:rPr lang="en-US" sz="2000" dirty="0"/>
              <a:t>5</a:t>
            </a:r>
            <a:endParaRPr lang="en-US" sz="2000" dirty="0" smtClean="0"/>
          </a:p>
          <a:p>
            <a:r>
              <a:rPr lang="en-US" sz="2000" dirty="0" smtClean="0"/>
              <a:t>Alphabet: {</a:t>
            </a:r>
            <a:r>
              <a:rPr lang="en-US" sz="2000" dirty="0" err="1" smtClean="0"/>
              <a:t>a,b,c,d</a:t>
            </a:r>
            <a:r>
              <a:rPr lang="en-US" sz="2000" dirty="0" smtClean="0"/>
              <a:t>}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2400" dirty="0" smtClean="0"/>
              <a:t>Answer:</a:t>
            </a:r>
          </a:p>
          <a:p>
            <a:r>
              <a:rPr lang="en-US" sz="2400" dirty="0" smtClean="0"/>
              <a:t>R </a:t>
            </a:r>
            <a:r>
              <a:rPr lang="en-US" sz="2400" dirty="0"/>
              <a:t>= (</a:t>
            </a:r>
            <a:r>
              <a:rPr lang="en-US" sz="2400" dirty="0" err="1" smtClean="0"/>
              <a:t>ɛ+a+b+c+d</a:t>
            </a:r>
            <a:r>
              <a:rPr lang="en-US" sz="2400" dirty="0" smtClean="0"/>
              <a:t>)</a:t>
            </a:r>
            <a:r>
              <a:rPr lang="en-US" sz="2400" baseline="30000" dirty="0"/>
              <a:t>5</a:t>
            </a:r>
            <a:endParaRPr lang="en-US" sz="2400" baseline="30000" dirty="0" smtClean="0"/>
          </a:p>
          <a:p>
            <a:endParaRPr lang="en-US" sz="2400" dirty="0"/>
          </a:p>
          <a:p>
            <a:r>
              <a:rPr lang="en-US" sz="2400" dirty="0" smtClean="0"/>
              <a:t>e.g. </a:t>
            </a:r>
            <a:r>
              <a:rPr lang="en-US" sz="2400" dirty="0" err="1" smtClean="0"/>
              <a:t>ɛɛɛab</a:t>
            </a:r>
            <a:r>
              <a:rPr lang="en-US" sz="2400" dirty="0" smtClean="0"/>
              <a:t> = </a:t>
            </a:r>
            <a:r>
              <a:rPr lang="en-US" sz="2400" dirty="0" err="1" smtClean="0"/>
              <a:t>ab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9687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631" y="500513"/>
            <a:ext cx="117443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Construct a Regular Expression for following </a:t>
            </a:r>
            <a:r>
              <a:rPr lang="en-US" sz="2800" dirty="0" smtClean="0"/>
              <a:t>language </a:t>
            </a:r>
            <a:r>
              <a:rPr lang="en-US" sz="2800" dirty="0"/>
              <a:t>where alphabet is {0, 1}.</a:t>
            </a:r>
          </a:p>
          <a:p>
            <a:r>
              <a:rPr lang="en-US" sz="2800" dirty="0"/>
              <a:t>where, </a:t>
            </a:r>
            <a:r>
              <a:rPr lang="en-US" sz="2800" dirty="0" smtClean="0"/>
              <a:t>language</a:t>
            </a:r>
            <a:r>
              <a:rPr lang="en-US" sz="2800" dirty="0"/>
              <a:t>={w | w starts with a 0 and contain the 1011 as substring}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64067" y="280095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48798" y="2931611"/>
            <a:ext cx="5432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 =  0.(0+1)*.1011.(0+1)*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542097" y="4822257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Output: 01011, </a:t>
            </a:r>
            <a:r>
              <a:rPr lang="en-US" b="1" dirty="0" smtClean="0"/>
              <a:t>0</a:t>
            </a:r>
            <a:r>
              <a:rPr lang="en-US" dirty="0" smtClean="0"/>
              <a:t>1111</a:t>
            </a:r>
            <a:r>
              <a:rPr lang="en-US" b="1" dirty="0" smtClean="0"/>
              <a:t>1011, 0</a:t>
            </a:r>
            <a:r>
              <a:rPr lang="en-US" dirty="0" smtClean="0"/>
              <a:t>1101</a:t>
            </a:r>
            <a:r>
              <a:rPr lang="en-US" b="1" dirty="0" smtClean="0"/>
              <a:t>1011</a:t>
            </a:r>
            <a:r>
              <a:rPr lang="en-US" dirty="0" smtClean="0"/>
              <a:t>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0535" y="721894"/>
            <a:ext cx="10084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 a Regular Expression for following languages where alphabet is {0, 1}.</a:t>
            </a:r>
          </a:p>
          <a:p>
            <a:r>
              <a:rPr lang="en-US" sz="2400" dirty="0"/>
              <a:t>where, </a:t>
            </a:r>
            <a:r>
              <a:rPr lang="en-US" sz="2400" dirty="0" smtClean="0"/>
              <a:t>language</a:t>
            </a:r>
            <a:r>
              <a:rPr lang="en-US" sz="2400" dirty="0"/>
              <a:t>={w | w contains at least </a:t>
            </a:r>
            <a:r>
              <a:rPr lang="en-US" sz="2400" b="1" dirty="0"/>
              <a:t>three</a:t>
            </a:r>
            <a:r>
              <a:rPr lang="en-US" sz="2400" dirty="0"/>
              <a:t> </a:t>
            </a:r>
            <a:r>
              <a:rPr lang="en-US" sz="2400" b="1" dirty="0"/>
              <a:t>consecutive</a:t>
            </a:r>
            <a:r>
              <a:rPr lang="en-US" sz="2400" dirty="0"/>
              <a:t> 1s}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1929" y="3523541"/>
            <a:ext cx="10084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 a Regular Expression for following languages where alphabet is {0, 1}.</a:t>
            </a:r>
          </a:p>
          <a:p>
            <a:r>
              <a:rPr lang="en-US" sz="2400" dirty="0"/>
              <a:t>where, </a:t>
            </a:r>
            <a:r>
              <a:rPr lang="en-US" sz="2400" dirty="0" smtClean="0"/>
              <a:t>language</a:t>
            </a:r>
            <a:r>
              <a:rPr lang="en-US" sz="2400" dirty="0"/>
              <a:t>={w | w contains at least three </a:t>
            </a:r>
            <a:r>
              <a:rPr lang="en-US" sz="2400" dirty="0" smtClean="0"/>
              <a:t>1s</a:t>
            </a:r>
            <a:r>
              <a:rPr lang="en-US" sz="2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70459" y="2223436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= (0+1)*.111.(0+1)*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974206" y="4706754"/>
            <a:ext cx="5671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 =  (0+1)*.1.(0+1)*.1.(0+1)*.1.(0+1)*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744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9188" y="992097"/>
            <a:ext cx="10084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 a Regular Expression for following languages where alphabet is {0, 1}.</a:t>
            </a:r>
          </a:p>
          <a:p>
            <a:r>
              <a:rPr lang="en-US" sz="2400" dirty="0"/>
              <a:t>where, </a:t>
            </a:r>
            <a:r>
              <a:rPr lang="en-US" sz="2400" dirty="0" smtClean="0"/>
              <a:t>language</a:t>
            </a:r>
            <a:r>
              <a:rPr lang="en-US" sz="2400" dirty="0"/>
              <a:t>={w | </a:t>
            </a:r>
            <a:r>
              <a:rPr lang="en-US" sz="2400" dirty="0" smtClean="0"/>
              <a:t>w starts and ends with 1 and </a:t>
            </a:r>
            <a:r>
              <a:rPr lang="en-US" sz="2400" dirty="0"/>
              <a:t>contains at least </a:t>
            </a:r>
            <a:r>
              <a:rPr lang="en-US" sz="2400" dirty="0" smtClean="0"/>
              <a:t>two 0s</a:t>
            </a:r>
            <a:r>
              <a:rPr lang="en-US" sz="2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0341" y="2464068"/>
            <a:ext cx="61269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 = 1.(0+1)*.0.(0+1)*.0.(0+1)*.1</a:t>
            </a:r>
          </a:p>
          <a:p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054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Regular Expression, </a:t>
            </a:r>
            <a:r>
              <a:rPr lang="en-US" b="1" dirty="0" err="1" smtClean="0"/>
              <a:t>RegEx</a:t>
            </a:r>
            <a:r>
              <a:rPr lang="en-US" b="1" dirty="0" smtClean="0"/>
              <a:t> to NFA (Quiz-1)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NFA to DFA (assignment)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Parsing, Type of Parsing, </a:t>
            </a:r>
            <a:r>
              <a:rPr lang="en-US" b="1" dirty="0" smtClean="0"/>
              <a:t>First &amp; Follow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Parsing Table (</a:t>
            </a:r>
            <a:r>
              <a:rPr lang="en-US" b="1" dirty="0" smtClean="0"/>
              <a:t>Quiz-2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LL(1), LR Parser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1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159" y="789272"/>
            <a:ext cx="10084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 a Regular Expression for following languages where alphabet is {0, 1}.</a:t>
            </a:r>
          </a:p>
          <a:p>
            <a:r>
              <a:rPr lang="en-US" sz="2400" dirty="0"/>
              <a:t>where, </a:t>
            </a:r>
            <a:r>
              <a:rPr lang="en-US" sz="2400" dirty="0" smtClean="0"/>
              <a:t>language</a:t>
            </a:r>
            <a:r>
              <a:rPr lang="en-US" sz="2400" dirty="0"/>
              <a:t>={w | w has at least 3 characters, and the third character is 0}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97128" y="2858703"/>
            <a:ext cx="33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String: 110, 100, 000, 110111, 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8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764" y="587141"/>
            <a:ext cx="117443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Construct a Regular Expression for following languages where alphabet is {0, 1}.</a:t>
            </a:r>
          </a:p>
          <a:p>
            <a:r>
              <a:rPr lang="en-US" sz="2800" dirty="0"/>
              <a:t>where, </a:t>
            </a:r>
            <a:r>
              <a:rPr lang="en-US" sz="2800" dirty="0" smtClean="0"/>
              <a:t>language</a:t>
            </a:r>
            <a:r>
              <a:rPr lang="en-US" sz="2800" dirty="0"/>
              <a:t>={w | w  has an odd number of 1s 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3553" y="4196615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String: 01, 1101, 100001111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36067" y="2194560"/>
            <a:ext cx="232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n is an integer= 2n+1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4935" y="295495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25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5288" y="924025"/>
            <a:ext cx="10084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 a Regular Expression for following languages where alphabet is {0, 1}.</a:t>
            </a:r>
          </a:p>
          <a:p>
            <a:r>
              <a:rPr lang="en-US" sz="2400" dirty="0"/>
              <a:t>where, </a:t>
            </a:r>
            <a:r>
              <a:rPr lang="en-US" sz="2400" dirty="0" smtClean="0"/>
              <a:t>language</a:t>
            </a:r>
            <a:r>
              <a:rPr lang="en-US" sz="2400" dirty="0"/>
              <a:t>={w | w is string having 010 or </a:t>
            </a:r>
            <a:r>
              <a:rPr lang="en-US" sz="2400" dirty="0" smtClean="0"/>
              <a:t>101 substring}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647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4164" y="1010653"/>
            <a:ext cx="7629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a Regular Expression for following languages where alphabet is {0, 1}.</a:t>
            </a:r>
          </a:p>
          <a:p>
            <a:r>
              <a:rPr lang="en-US" dirty="0"/>
              <a:t>where, language={w | w contains at least three consecutive 0s</a:t>
            </a:r>
            <a:r>
              <a:rPr lang="en-US" dirty="0" smtClean="0"/>
              <a:t>}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469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5171" y="683394"/>
            <a:ext cx="7629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a Regular Expression for following languages where alphabet is {0, 1}.</a:t>
            </a:r>
          </a:p>
          <a:p>
            <a:r>
              <a:rPr lang="en-US" dirty="0"/>
              <a:t>where, language={w | w  having the number of 0's which is multiple of 3 </a:t>
            </a: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9119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Automata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Finite automata is a state machine that takes a string of symbols as input and changes its state accordingly. </a:t>
            </a:r>
            <a:endParaRPr lang="en-US" dirty="0" smtClean="0"/>
          </a:p>
          <a:p>
            <a:r>
              <a:rPr lang="en-US" dirty="0" smtClean="0"/>
              <a:t>Finite </a:t>
            </a:r>
            <a:r>
              <a:rPr lang="en-US" dirty="0"/>
              <a:t>automata is a recognizer for regular expressions.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 regular expression string is fed into finite automata, it changes its state for each literal.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input string is successfully processed and the automata reaches its final state, it is accepted, i.e., the string just fed was said to be a valid token of the language in hand.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836" t="21363" r="19466" b="18931"/>
          <a:stretch/>
        </p:blipFill>
        <p:spPr>
          <a:xfrm>
            <a:off x="223559" y="175070"/>
            <a:ext cx="11283351" cy="61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247" t="18242" r="11999" b="15678"/>
          <a:stretch/>
        </p:blipFill>
        <p:spPr>
          <a:xfrm>
            <a:off x="244999" y="356136"/>
            <a:ext cx="11671239" cy="61312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90914" y="1422692"/>
            <a:ext cx="2504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Example: a(</a:t>
            </a:r>
            <a:r>
              <a:rPr lang="en-US" sz="2800" dirty="0" err="1" smtClean="0">
                <a:solidFill>
                  <a:schemeClr val="bg1"/>
                </a:solidFill>
              </a:rPr>
              <a:t>bc</a:t>
            </a:r>
            <a:r>
              <a:rPr lang="en-US" sz="2800" dirty="0" smtClean="0">
                <a:solidFill>
                  <a:schemeClr val="bg1"/>
                </a:solidFill>
              </a:rPr>
              <a:t>)*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743" t="19350" r="11918" b="16080"/>
          <a:stretch/>
        </p:blipFill>
        <p:spPr>
          <a:xfrm>
            <a:off x="0" y="0"/>
            <a:ext cx="12192000" cy="63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61" t="17673" r="23238" b="24130"/>
          <a:stretch/>
        </p:blipFill>
        <p:spPr>
          <a:xfrm>
            <a:off x="931652" y="120769"/>
            <a:ext cx="10058401" cy="59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2124CE52-1F24-49C6-82AC-DD1DAC8DE35E}"/>
              </a:ext>
            </a:extLst>
          </p:cNvPr>
          <p:cNvSpPr txBox="1">
            <a:spLocks/>
          </p:cNvSpPr>
          <p:nvPr/>
        </p:nvSpPr>
        <p:spPr bwMode="auto">
          <a:xfrm>
            <a:off x="1692939" y="231007"/>
            <a:ext cx="8500215" cy="614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None/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/>
              </a:rPr>
              <a:t>Final Term Evaluation</a:t>
            </a:r>
          </a:p>
          <a:p>
            <a:pPr marL="0" indent="0" eaLnBrk="1" hangingPunct="1">
              <a:lnSpc>
                <a:spcPct val="80000"/>
              </a:lnSpc>
              <a:buClr>
                <a:srgbClr val="FF0000"/>
              </a:buClr>
              <a:buNone/>
              <a:defRPr/>
            </a:pPr>
            <a:endParaRPr lang="en-US" sz="2800" dirty="0">
              <a:solidFill>
                <a:sysClr val="windowText" lastClr="000000"/>
              </a:solidFill>
              <a:latin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475822"/>
              </p:ext>
            </p:extLst>
          </p:nvPr>
        </p:nvGraphicFramePr>
        <p:xfrm>
          <a:off x="1696541" y="869405"/>
          <a:ext cx="7854927" cy="52680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5700"/>
                <a:gridCol w="4860551"/>
                <a:gridCol w="2398676"/>
              </a:tblGrid>
              <a:tr h="281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Criteria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Percentage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281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Regular Week Criteria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1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Attendance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281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Performance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281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Quiz (best 1 out</a:t>
                      </a:r>
                      <a:r>
                        <a:rPr lang="en-US" sz="1800" baseline="0" dirty="0" smtClean="0">
                          <a:effectLst/>
                        </a:rPr>
                        <a:t> of 2)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440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Lab Performance (Lab Task and Lab Assignment)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281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Final Assessment Week Criteria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1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Assignment (theory)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5632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MCQ based online Final Exam (</a:t>
                      </a:r>
                      <a:r>
                        <a:rPr lang="en-US" sz="1800" b="1" dirty="0">
                          <a:effectLst/>
                        </a:rPr>
                        <a:t>theory</a:t>
                      </a:r>
                      <a:r>
                        <a:rPr lang="en-US" sz="1800" dirty="0">
                          <a:effectLst/>
                        </a:rPr>
                        <a:t> final syllabus</a:t>
                      </a:r>
                      <a:r>
                        <a:rPr lang="en-US" sz="1800" dirty="0" smtClean="0">
                          <a:effectLst/>
                        </a:rPr>
                        <a:t>)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440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MCQ based online Lab Performance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886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Online Oral Viva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(theory final syllabus + </a:t>
                      </a:r>
                      <a:r>
                        <a:rPr lang="en-US" sz="1800" dirty="0" smtClean="0">
                          <a:effectLst/>
                        </a:rPr>
                        <a:t>theory mid/final-assignments)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2816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Total: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100%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</a:tr>
              <a:tr h="44066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Total Grade = 40% of Mid Assessment + 60% of Final Assessment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61054" marR="61054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7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572" t="18511" r="22767" b="44223"/>
          <a:stretch/>
        </p:blipFill>
        <p:spPr>
          <a:xfrm>
            <a:off x="897146" y="189781"/>
            <a:ext cx="10179171" cy="383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6156" y="644892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(</a:t>
            </a:r>
            <a:r>
              <a:rPr lang="en-US" sz="3600" dirty="0" err="1" smtClean="0"/>
              <a:t>ab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" name="Oval 2"/>
          <p:cNvSpPr/>
          <p:nvPr/>
        </p:nvSpPr>
        <p:spPr>
          <a:xfrm>
            <a:off x="1395663" y="2858703"/>
            <a:ext cx="991402" cy="943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q0</a:t>
            </a:r>
            <a:endParaRPr lang="en-US" dirty="0"/>
          </a:p>
        </p:txBody>
      </p:sp>
      <p:cxnSp>
        <p:nvCxnSpPr>
          <p:cNvPr id="5" name="Straight Arrow Connector 4"/>
          <p:cNvCxnSpPr>
            <a:endCxn id="3" idx="2"/>
          </p:cNvCxnSpPr>
          <p:nvPr/>
        </p:nvCxnSpPr>
        <p:spPr>
          <a:xfrm>
            <a:off x="587141" y="3320716"/>
            <a:ext cx="808522" cy="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482741" y="2818598"/>
            <a:ext cx="991402" cy="943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744678" y="2818598"/>
            <a:ext cx="991402" cy="943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859028" y="2720741"/>
            <a:ext cx="991402" cy="943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3" idx="6"/>
            <a:endCxn id="7" idx="2"/>
          </p:cNvCxnSpPr>
          <p:nvPr/>
        </p:nvCxnSpPr>
        <p:spPr>
          <a:xfrm flipV="1">
            <a:off x="2387065" y="3290236"/>
            <a:ext cx="1095676" cy="40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  <a:endCxn id="8" idx="2"/>
          </p:cNvCxnSpPr>
          <p:nvPr/>
        </p:nvCxnSpPr>
        <p:spPr>
          <a:xfrm>
            <a:off x="4474143" y="3290236"/>
            <a:ext cx="1270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9" idx="2"/>
          </p:cNvCxnSpPr>
          <p:nvPr/>
        </p:nvCxnSpPr>
        <p:spPr>
          <a:xfrm flipV="1">
            <a:off x="6736080" y="3192379"/>
            <a:ext cx="1122948" cy="9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52791" y="2761278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ɛ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801368" y="2760105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8916102" y="3120313"/>
            <a:ext cx="1122948" cy="9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96119" y="2597093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22" name="Oval 21"/>
          <p:cNvSpPr/>
          <p:nvPr/>
        </p:nvSpPr>
        <p:spPr>
          <a:xfrm>
            <a:off x="10018262" y="2551250"/>
            <a:ext cx="991402" cy="94327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78775" y="2854753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ɛ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98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157" t="18344" r="21258" b="16583"/>
          <a:stretch/>
        </p:blipFill>
        <p:spPr>
          <a:xfrm>
            <a:off x="609480" y="182877"/>
            <a:ext cx="10714008" cy="64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96" t="19350" r="21353" b="15074"/>
          <a:stretch/>
        </p:blipFill>
        <p:spPr>
          <a:xfrm>
            <a:off x="-233187" y="-70465"/>
            <a:ext cx="11731925" cy="67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1286" y="413886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/>
              <a:t>a</a:t>
            </a:r>
            <a:r>
              <a:rPr lang="en-US" sz="4000" b="1" dirty="0" err="1" smtClean="0"/>
              <a:t>a</a:t>
            </a:r>
            <a:r>
              <a:rPr lang="en-US" sz="4000" b="1" dirty="0" smtClean="0"/>
              <a:t>*</a:t>
            </a:r>
            <a:r>
              <a:rPr lang="en-US" sz="4000" dirty="0" smtClean="0"/>
              <a:t>b</a:t>
            </a:r>
            <a:endParaRPr lang="en-US" sz="4000" dirty="0"/>
          </a:p>
        </p:txBody>
      </p:sp>
      <p:sp>
        <p:nvSpPr>
          <p:cNvPr id="4" name="Oval 3"/>
          <p:cNvSpPr/>
          <p:nvPr/>
        </p:nvSpPr>
        <p:spPr>
          <a:xfrm>
            <a:off x="3474722" y="2560320"/>
            <a:ext cx="770021" cy="7026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q0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13160" y="2565133"/>
            <a:ext cx="770021" cy="7026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>
            <a:off x="4244743" y="2911642"/>
            <a:ext cx="768417" cy="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48423" y="237565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51598" y="2560320"/>
            <a:ext cx="770021" cy="7026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754414" y="2911642"/>
            <a:ext cx="768417" cy="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5990985" y="2375654"/>
            <a:ext cx="29527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Curved Up Arrow 11"/>
          <p:cNvSpPr/>
          <p:nvPr/>
        </p:nvSpPr>
        <p:spPr>
          <a:xfrm rot="10964279">
            <a:off x="5253034" y="1853555"/>
            <a:ext cx="1720955" cy="748295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7071" y="139883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8090036" y="2560320"/>
            <a:ext cx="770021" cy="70264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q5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324184" y="2911642"/>
            <a:ext cx="768417" cy="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27864" y="237565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19" name="Curved Up Arrow 18"/>
          <p:cNvSpPr/>
          <p:nvPr/>
        </p:nvSpPr>
        <p:spPr>
          <a:xfrm>
            <a:off x="3763479" y="3231848"/>
            <a:ext cx="5024386" cy="1770958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9401" y="4391486"/>
            <a:ext cx="357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ɛ</a:t>
            </a:r>
            <a:endParaRPr lang="en-US" sz="3200" dirty="0"/>
          </a:p>
        </p:txBody>
      </p:sp>
      <p:sp>
        <p:nvSpPr>
          <p:cNvPr id="22" name="Oval 21"/>
          <p:cNvSpPr/>
          <p:nvPr/>
        </p:nvSpPr>
        <p:spPr>
          <a:xfrm>
            <a:off x="2305307" y="2548454"/>
            <a:ext cx="770021" cy="7026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q4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254636" y="2520624"/>
            <a:ext cx="770021" cy="7026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q6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131822" y="2609687"/>
            <a:ext cx="736736" cy="6399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q3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91214" y="2560320"/>
            <a:ext cx="770021" cy="7026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qi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6"/>
            <a:endCxn id="24" idx="2"/>
          </p:cNvCxnSpPr>
          <p:nvPr/>
        </p:nvCxnSpPr>
        <p:spPr>
          <a:xfrm>
            <a:off x="861235" y="2911642"/>
            <a:ext cx="270587" cy="1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2" idx="2"/>
          </p:cNvCxnSpPr>
          <p:nvPr/>
        </p:nvCxnSpPr>
        <p:spPr>
          <a:xfrm>
            <a:off x="1861824" y="2871946"/>
            <a:ext cx="443483" cy="27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6"/>
          </p:cNvCxnSpPr>
          <p:nvPr/>
        </p:nvCxnSpPr>
        <p:spPr>
          <a:xfrm flipV="1">
            <a:off x="3075328" y="2897983"/>
            <a:ext cx="383407" cy="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72460" y="256032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99472" y="242335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55564" y="253637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869952" y="2896431"/>
            <a:ext cx="383407" cy="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94096" y="242180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0042006" y="2862787"/>
            <a:ext cx="383407" cy="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042006" y="24218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441493" y="2475899"/>
            <a:ext cx="770021" cy="7026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qf</a:t>
            </a:r>
            <a:endParaRPr lang="en-US" dirty="0"/>
          </a:p>
        </p:txBody>
      </p:sp>
      <p:cxnSp>
        <p:nvCxnSpPr>
          <p:cNvPr id="49" name="Straight Arrow Connector 48"/>
          <p:cNvCxnSpPr>
            <a:endCxn id="29" idx="0"/>
          </p:cNvCxnSpPr>
          <p:nvPr/>
        </p:nvCxnSpPr>
        <p:spPr>
          <a:xfrm>
            <a:off x="250856" y="2069432"/>
            <a:ext cx="225369" cy="49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7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 animBg="1"/>
      <p:bldP spid="11" grpId="0" animBg="1"/>
      <p:bldP spid="12" grpId="0" animBg="1"/>
      <p:bldP spid="14" grpId="0"/>
      <p:bldP spid="15" grpId="0" animBg="1"/>
      <p:bldP spid="17" grpId="0"/>
      <p:bldP spid="19" grpId="0" animBg="1"/>
      <p:bldP spid="21" grpId="0"/>
      <p:bldP spid="22" grpId="0" animBg="1"/>
      <p:bldP spid="23" grpId="0" animBg="1"/>
      <p:bldP spid="24" grpId="0" animBg="1"/>
      <p:bldP spid="29" grpId="0" animBg="1"/>
      <p:bldP spid="36" grpId="0"/>
      <p:bldP spid="37" grpId="0"/>
      <p:bldP spid="38" grpId="0"/>
      <p:bldP spid="40" grpId="0"/>
      <p:bldP spid="43" grpId="0"/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318" y="279132"/>
            <a:ext cx="2096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 a </a:t>
            </a:r>
            <a:r>
              <a:rPr lang="en-US" b="1" dirty="0">
                <a:solidFill>
                  <a:srgbClr val="FF0000"/>
                </a:solidFill>
              </a:rPr>
              <a:t>(b | c)*</a:t>
            </a:r>
            <a:r>
              <a:rPr lang="en-US" b="1" dirty="0"/>
              <a:t>d</a:t>
            </a:r>
          </a:p>
          <a:p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436219" y="2954956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071486" y="1923449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49553" y="3810000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86926" y="1923449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86926" y="3809999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74581" y="2789722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3" idx="0"/>
            <a:endCxn id="4" idx="3"/>
          </p:cNvCxnSpPr>
          <p:nvPr/>
        </p:nvCxnSpPr>
        <p:spPr>
          <a:xfrm flipV="1">
            <a:off x="3729790" y="2383527"/>
            <a:ext cx="427681" cy="571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4658627" y="2192957"/>
            <a:ext cx="1028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6274067" y="2293887"/>
            <a:ext cx="586499" cy="574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4"/>
            <a:endCxn id="5" idx="1"/>
          </p:cNvCxnSpPr>
          <p:nvPr/>
        </p:nvCxnSpPr>
        <p:spPr>
          <a:xfrm>
            <a:off x="3729790" y="3493971"/>
            <a:ext cx="605748" cy="394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7" idx="2"/>
          </p:cNvCxnSpPr>
          <p:nvPr/>
        </p:nvCxnSpPr>
        <p:spPr>
          <a:xfrm flipV="1">
            <a:off x="4836694" y="4079507"/>
            <a:ext cx="8502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3"/>
          </p:cNvCxnSpPr>
          <p:nvPr/>
        </p:nvCxnSpPr>
        <p:spPr>
          <a:xfrm flipV="1">
            <a:off x="6274067" y="3249800"/>
            <a:ext cx="586499" cy="829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58457" y="366365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52714" y="285513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687469" y="222391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28222" y="366728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08941" y="17737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72776" y="414848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1922806" y="2980292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287994" y="2730366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urved Connector 31"/>
          <p:cNvCxnSpPr>
            <a:stCxn id="8" idx="7"/>
            <a:endCxn id="3" idx="1"/>
          </p:cNvCxnSpPr>
          <p:nvPr/>
        </p:nvCxnSpPr>
        <p:spPr>
          <a:xfrm rot="16200000" flipH="1" flipV="1">
            <a:off x="5316354" y="1074509"/>
            <a:ext cx="165234" cy="3753533"/>
          </a:xfrm>
          <a:prstGeom prst="curvedConnector3">
            <a:avLst>
              <a:gd name="adj1" fmla="val -1211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6"/>
            <a:endCxn id="3" idx="2"/>
          </p:cNvCxnSpPr>
          <p:nvPr/>
        </p:nvCxnSpPr>
        <p:spPr>
          <a:xfrm flipV="1">
            <a:off x="2509947" y="3224464"/>
            <a:ext cx="926272" cy="2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361722" y="3021225"/>
            <a:ext cx="926272" cy="2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29" idx="4"/>
            <a:endCxn id="30" idx="4"/>
          </p:cNvCxnSpPr>
          <p:nvPr/>
        </p:nvCxnSpPr>
        <p:spPr>
          <a:xfrm rot="5400000" flipH="1" flipV="1">
            <a:off x="5274008" y="211750"/>
            <a:ext cx="249926" cy="6365188"/>
          </a:xfrm>
          <a:prstGeom prst="curvedConnector3">
            <a:avLst>
              <a:gd name="adj1" fmla="val -5998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11714" y="239329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964595" y="249472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25176" y="533330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106896" y="51477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910549" y="3015074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-55028" y="3026634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48" idx="6"/>
            <a:endCxn id="47" idx="2"/>
          </p:cNvCxnSpPr>
          <p:nvPr/>
        </p:nvCxnSpPr>
        <p:spPr>
          <a:xfrm flipV="1">
            <a:off x="532113" y="3284582"/>
            <a:ext cx="378436" cy="1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0679" y="28678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47" idx="6"/>
            <a:endCxn id="29" idx="2"/>
          </p:cNvCxnSpPr>
          <p:nvPr/>
        </p:nvCxnSpPr>
        <p:spPr>
          <a:xfrm flipV="1">
            <a:off x="1497690" y="3249800"/>
            <a:ext cx="425116" cy="3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860253" y="298634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10354751" y="2641374"/>
            <a:ext cx="587141" cy="5390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389174" y="2652934"/>
            <a:ext cx="587141" cy="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stCxn id="57" idx="6"/>
            <a:endCxn id="56" idx="2"/>
          </p:cNvCxnSpPr>
          <p:nvPr/>
        </p:nvCxnSpPr>
        <p:spPr>
          <a:xfrm flipV="1">
            <a:off x="9976315" y="2910882"/>
            <a:ext cx="378436" cy="1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0" idx="6"/>
            <a:endCxn id="57" idx="2"/>
          </p:cNvCxnSpPr>
          <p:nvPr/>
        </p:nvCxnSpPr>
        <p:spPr>
          <a:xfrm flipV="1">
            <a:off x="8875135" y="2922442"/>
            <a:ext cx="514039" cy="77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702135" y="271057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ɛ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9959696" y="25031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64" name="Straight Arrow Connector 63"/>
          <p:cNvCxnSpPr>
            <a:endCxn id="48" idx="0"/>
          </p:cNvCxnSpPr>
          <p:nvPr/>
        </p:nvCxnSpPr>
        <p:spPr>
          <a:xfrm>
            <a:off x="234855" y="2293887"/>
            <a:ext cx="3688" cy="73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47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22" grpId="0"/>
      <p:bldP spid="23" grpId="0"/>
      <p:bldP spid="24" grpId="0"/>
      <p:bldP spid="25" grpId="0"/>
      <p:bldP spid="26" grpId="0"/>
      <p:bldP spid="27" grpId="0"/>
      <p:bldP spid="29" grpId="0" animBg="1"/>
      <p:bldP spid="30" grpId="0" animBg="1"/>
      <p:bldP spid="43" grpId="0"/>
      <p:bldP spid="44" grpId="0"/>
      <p:bldP spid="45" grpId="0"/>
      <p:bldP spid="46" grpId="0"/>
      <p:bldP spid="47" grpId="0" animBg="1"/>
      <p:bldP spid="48" grpId="0" animBg="1"/>
      <p:bldP spid="52" grpId="0"/>
      <p:bldP spid="55" grpId="0"/>
      <p:bldP spid="56" grpId="0" animBg="1"/>
      <p:bldP spid="57" grpId="0" animBg="1"/>
      <p:bldP spid="61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www.youtube.com/watch?v=upu_TeZImN0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www.youtube.com/watch?v=DryssBQeOaM</a:t>
            </a:r>
            <a:endParaRPr lang="en-US" dirty="0" smtClean="0"/>
          </a:p>
          <a:p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www.tutorialspoint.com/</a:t>
            </a:r>
            <a:r>
              <a:rPr lang="en-US" u="sng" dirty="0" smtClean="0"/>
              <a:t> 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0400"/>
          </a:xfrm>
        </p:spPr>
        <p:txBody>
          <a:bodyPr>
            <a:normAutofit/>
          </a:bodyPr>
          <a:lstStyle/>
          <a:p>
            <a:r>
              <a:rPr lang="en-US" dirty="0" smtClean="0"/>
              <a:t>Regular </a:t>
            </a:r>
            <a:r>
              <a:rPr lang="en-US" dirty="0"/>
              <a:t>expressions have the capability to express finite languages by defining a pattern for finite strings of symbols. The grammar defined by regular expressions is known as </a:t>
            </a:r>
            <a:r>
              <a:rPr lang="en-US" b="1" dirty="0"/>
              <a:t>regular grammar</a:t>
            </a:r>
            <a:r>
              <a:rPr lang="en-US" dirty="0"/>
              <a:t>. The language defined by regular grammar is known as </a:t>
            </a:r>
            <a:r>
              <a:rPr lang="en-US" b="1" dirty="0"/>
              <a:t>regular language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lexical analyzer </a:t>
            </a:r>
            <a:r>
              <a:rPr lang="en-US" dirty="0"/>
              <a:t>needs to scan and identify only a finite set of valid string/token/lexeme that belong to the language in hand. It searches for the pattern defined by the language rules.</a:t>
            </a:r>
          </a:p>
          <a:p>
            <a:r>
              <a:rPr lang="en-US" dirty="0" smtClean="0"/>
              <a:t>Regular </a:t>
            </a:r>
            <a:r>
              <a:rPr lang="en-US" dirty="0"/>
              <a:t>expression is an important notation for specifying patterns. Each pattern matches a set of strings, so regular expressions serve as names for a set of strings. </a:t>
            </a: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language tokens can be described by regular languages. </a:t>
            </a:r>
            <a:r>
              <a:rPr lang="en-US" dirty="0" smtClean="0"/>
              <a:t>Regular </a:t>
            </a:r>
            <a:r>
              <a:rPr lang="en-US" dirty="0"/>
              <a:t>languages are easy to understand and have efficient implementation.</a:t>
            </a:r>
          </a:p>
          <a:p>
            <a:r>
              <a:rPr lang="en-US" dirty="0"/>
              <a:t>There are a number of algebraic laws that are obeyed by regular expressions, which can be used to manipulate regular expressions into equivalent forms.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9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873" t="17513" r="16905" b="19136"/>
          <a:stretch/>
        </p:blipFill>
        <p:spPr>
          <a:xfrm>
            <a:off x="0" y="164088"/>
            <a:ext cx="12184080" cy="64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318" y="1203158"/>
            <a:ext cx="712900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‘a' has length 2 = (a)</a:t>
            </a:r>
            <a:r>
              <a:rPr lang="en-US" sz="2800" baseline="30000" dirty="0" smtClean="0"/>
              <a:t>2  </a:t>
            </a:r>
            <a:r>
              <a:rPr lang="en-US" sz="2800" dirty="0" smtClean="0"/>
              <a:t>= </a:t>
            </a:r>
            <a:r>
              <a:rPr lang="en-US" sz="2800" dirty="0" err="1" smtClean="0"/>
              <a:t>aa</a:t>
            </a:r>
            <a:endParaRPr lang="en-US" sz="2800" dirty="0" smtClean="0"/>
          </a:p>
          <a:p>
            <a:r>
              <a:rPr lang="en-US" sz="2800" dirty="0"/>
              <a:t>‘a' has length 1</a:t>
            </a:r>
            <a:r>
              <a:rPr lang="en-US" sz="2800" dirty="0" smtClean="0"/>
              <a:t> </a:t>
            </a:r>
            <a:r>
              <a:rPr lang="en-US" sz="2800" dirty="0"/>
              <a:t>= (</a:t>
            </a:r>
            <a:r>
              <a:rPr lang="en-US" sz="2800" dirty="0" smtClean="0"/>
              <a:t>a)</a:t>
            </a:r>
            <a:r>
              <a:rPr lang="en-US" sz="2800" baseline="30000" dirty="0" smtClean="0"/>
              <a:t>1  </a:t>
            </a:r>
            <a:r>
              <a:rPr lang="en-US" sz="2800" dirty="0"/>
              <a:t>= </a:t>
            </a:r>
            <a:r>
              <a:rPr lang="en-US" sz="2800" dirty="0" smtClean="0"/>
              <a:t>a</a:t>
            </a:r>
          </a:p>
          <a:p>
            <a:r>
              <a:rPr lang="en-US" sz="2800" dirty="0"/>
              <a:t>‘a' has length </a:t>
            </a:r>
            <a:r>
              <a:rPr lang="en-US" sz="2800" dirty="0" smtClean="0"/>
              <a:t>0 </a:t>
            </a:r>
            <a:r>
              <a:rPr lang="en-US" sz="2800" dirty="0"/>
              <a:t>= (</a:t>
            </a:r>
            <a:r>
              <a:rPr lang="en-US" sz="2800" dirty="0" smtClean="0"/>
              <a:t>a)</a:t>
            </a:r>
            <a:r>
              <a:rPr lang="en-US" sz="2800" baseline="30000" dirty="0" smtClean="0"/>
              <a:t>0  </a:t>
            </a:r>
            <a:r>
              <a:rPr lang="en-US" sz="2800" dirty="0"/>
              <a:t>= </a:t>
            </a:r>
            <a:r>
              <a:rPr lang="en-US" sz="2800" dirty="0" smtClean="0"/>
              <a:t>ɛ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‘1’ can </a:t>
            </a:r>
            <a:r>
              <a:rPr lang="en-US" sz="2800" b="1" dirty="0" smtClean="0"/>
              <a:t>appear maximum 3 times </a:t>
            </a:r>
            <a:r>
              <a:rPr lang="en-US" sz="2800" dirty="0" smtClean="0"/>
              <a:t>= 111, 11, 1</a:t>
            </a:r>
            <a:r>
              <a:rPr lang="en-US" sz="2800" dirty="0"/>
              <a:t>, ɛ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6084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910" t="16900" r="16392" b="16182"/>
          <a:stretch/>
        </p:blipFill>
        <p:spPr>
          <a:xfrm>
            <a:off x="34505" y="103517"/>
            <a:ext cx="12197751" cy="68838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85991" y="1311965"/>
            <a:ext cx="1736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1) L = {0,1,2}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R = 0 + 1 + 2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6295" y="2219739"/>
            <a:ext cx="2610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2) L = {ɛ, </a:t>
            </a:r>
            <a:r>
              <a:rPr lang="en-US" sz="2400" dirty="0" err="1" smtClean="0">
                <a:solidFill>
                  <a:schemeClr val="bg1"/>
                </a:solidFill>
              </a:rPr>
              <a:t>ab</a:t>
            </a:r>
            <a:r>
              <a:rPr lang="en-US" sz="2400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    ans1: R1 = ɛ + </a:t>
            </a:r>
            <a:r>
              <a:rPr lang="en-US" sz="2400" dirty="0" err="1" smtClean="0">
                <a:solidFill>
                  <a:schemeClr val="bg1"/>
                </a:solidFill>
              </a:rPr>
              <a:t>ab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     </a:t>
            </a:r>
            <a:endParaRPr lang="en-US" sz="2400" baseline="30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6294" y="3508513"/>
            <a:ext cx="3558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</a:t>
            </a:r>
            <a:r>
              <a:rPr lang="en-US" sz="2000" dirty="0" smtClean="0">
                <a:solidFill>
                  <a:schemeClr val="bg1"/>
                </a:solidFill>
              </a:rPr>
              <a:t>) L = {</a:t>
            </a:r>
            <a:r>
              <a:rPr lang="en-US" sz="2000" dirty="0" err="1" smtClean="0">
                <a:solidFill>
                  <a:schemeClr val="bg1"/>
                </a:solidFill>
              </a:rPr>
              <a:t>abb</a:t>
            </a:r>
            <a:r>
              <a:rPr lang="en-US" sz="2000" dirty="0" smtClean="0">
                <a:solidFill>
                  <a:schemeClr val="bg1"/>
                </a:solidFill>
              </a:rPr>
              <a:t>, a, b, </a:t>
            </a:r>
            <a:r>
              <a:rPr lang="en-US" sz="2000" dirty="0" err="1" smtClean="0">
                <a:solidFill>
                  <a:schemeClr val="bg1"/>
                </a:solidFill>
              </a:rPr>
              <a:t>bba</a:t>
            </a:r>
            <a:r>
              <a:rPr lang="en-US" sz="2000" dirty="0" smtClean="0">
                <a:solidFill>
                  <a:schemeClr val="bg1"/>
                </a:solidFill>
              </a:rPr>
              <a:t>}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Ans1: R1 = </a:t>
            </a:r>
            <a:r>
              <a:rPr lang="en-US" sz="2000" dirty="0" err="1" smtClean="0">
                <a:solidFill>
                  <a:schemeClr val="bg1"/>
                </a:solidFill>
              </a:rPr>
              <a:t>abb+a+b+bba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strike="sngStrike" dirty="0" smtClean="0">
                <a:solidFill>
                  <a:schemeClr val="bg1"/>
                </a:solidFill>
              </a:rPr>
              <a:t>Ans2: R2 = </a:t>
            </a:r>
            <a:r>
              <a:rPr lang="en-US" sz="2000" strike="sngStrike" dirty="0" err="1" smtClean="0">
                <a:solidFill>
                  <a:schemeClr val="bg1"/>
                </a:solidFill>
              </a:rPr>
              <a:t>a+b</a:t>
            </a:r>
            <a:endParaRPr lang="en-US" sz="2000" strike="sngStrike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259" y="4612621"/>
            <a:ext cx="355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4) L = {ɛ, 0, 00, 000, ….}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R = 0*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6293" y="5527117"/>
            <a:ext cx="3558209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</a:t>
            </a:r>
            <a:r>
              <a:rPr lang="en-US" sz="2000" dirty="0" smtClean="0">
                <a:solidFill>
                  <a:schemeClr val="bg1"/>
                </a:solidFill>
              </a:rPr>
              <a:t>) L = {1, 11, 111, ………….}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R1 =1</a:t>
            </a:r>
            <a:r>
              <a:rPr lang="en-US" sz="2000" baseline="30000" dirty="0">
                <a:solidFill>
                  <a:schemeClr val="bg1"/>
                </a:solidFill>
              </a:rPr>
              <a:t>+</a:t>
            </a:r>
            <a:endParaRPr lang="en-US" sz="2000" baseline="30000" dirty="0" smtClean="0">
              <a:solidFill>
                <a:schemeClr val="bg1"/>
              </a:solidFill>
            </a:endParaRPr>
          </a:p>
          <a:p>
            <a:endParaRPr lang="en-US" sz="2000" baseline="30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75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1916"/>
            <a:ext cx="10515600" cy="468504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Kleen</a:t>
            </a:r>
            <a:r>
              <a:rPr lang="en-US" dirty="0" smtClean="0"/>
              <a:t> closure (*) : e.g. (a)</a:t>
            </a:r>
            <a:r>
              <a:rPr lang="en-US" baseline="30000" dirty="0" smtClean="0"/>
              <a:t>* </a:t>
            </a:r>
          </a:p>
          <a:p>
            <a:pPr marL="514350" indent="-514350">
              <a:buFont typeface="+mj-lt"/>
              <a:buAutoNum type="arabicPeriod"/>
            </a:pPr>
            <a:endParaRPr lang="en-US" baseline="30000" dirty="0"/>
          </a:p>
          <a:p>
            <a:pPr marL="0" indent="0">
              <a:buNone/>
            </a:pPr>
            <a:r>
              <a:rPr lang="en-US" b="1" dirty="0" smtClean="0"/>
              <a:t>Meaning:</a:t>
            </a:r>
            <a:r>
              <a:rPr lang="en-US" b="1" dirty="0"/>
              <a:t> </a:t>
            </a:r>
            <a:r>
              <a:rPr lang="en-US" dirty="0" smtClean="0"/>
              <a:t>the length of ‘a’ can start </a:t>
            </a:r>
            <a:r>
              <a:rPr lang="en-US" b="1" dirty="0" smtClean="0"/>
              <a:t>from 0 </a:t>
            </a:r>
            <a:r>
              <a:rPr lang="en-US" dirty="0" smtClean="0"/>
              <a:t>and it can be increased to infinity.</a:t>
            </a:r>
          </a:p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baseline="30000" dirty="0" smtClean="0"/>
              <a:t>*  </a:t>
            </a:r>
            <a:r>
              <a:rPr lang="en-US" dirty="0" smtClean="0"/>
              <a:t>= {ɛ, a, </a:t>
            </a:r>
            <a:r>
              <a:rPr lang="en-US" dirty="0" err="1" smtClean="0"/>
              <a:t>aa</a:t>
            </a:r>
            <a:r>
              <a:rPr lang="en-US" dirty="0" smtClean="0"/>
              <a:t>, </a:t>
            </a:r>
            <a:r>
              <a:rPr lang="en-US" dirty="0" err="1" smtClean="0"/>
              <a:t>aaa</a:t>
            </a:r>
            <a:r>
              <a:rPr lang="en-US" dirty="0" smtClean="0"/>
              <a:t>, ……} 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[that means, </a:t>
            </a:r>
          </a:p>
          <a:p>
            <a:pPr marL="0" indent="0">
              <a:buNone/>
            </a:pPr>
            <a:r>
              <a:rPr lang="en-US" dirty="0" smtClean="0"/>
              <a:t>when the length of ‘a’ is 0 we get ɛ (empty string)</a:t>
            </a:r>
          </a:p>
          <a:p>
            <a:pPr marL="0" indent="0">
              <a:buNone/>
            </a:pPr>
            <a:r>
              <a:rPr lang="en-US" dirty="0"/>
              <a:t>when the length of </a:t>
            </a:r>
            <a:r>
              <a:rPr lang="en-US" dirty="0" smtClean="0"/>
              <a:t>‘a’ </a:t>
            </a:r>
            <a:r>
              <a:rPr lang="en-US" dirty="0"/>
              <a:t>is </a:t>
            </a:r>
            <a:r>
              <a:rPr lang="en-US" dirty="0" smtClean="0"/>
              <a:t>1 </a:t>
            </a:r>
            <a:r>
              <a:rPr lang="en-US" dirty="0"/>
              <a:t>we get </a:t>
            </a:r>
            <a:r>
              <a:rPr lang="en-US" dirty="0" smtClean="0"/>
              <a:t>‘a’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when the length of </a:t>
            </a:r>
            <a:r>
              <a:rPr lang="en-US" dirty="0" smtClean="0"/>
              <a:t>‘a’ </a:t>
            </a:r>
            <a:r>
              <a:rPr lang="en-US" dirty="0"/>
              <a:t>is </a:t>
            </a:r>
            <a:r>
              <a:rPr lang="en-US" dirty="0" smtClean="0"/>
              <a:t>2 </a:t>
            </a:r>
            <a:r>
              <a:rPr lang="en-US" dirty="0"/>
              <a:t>we get </a:t>
            </a:r>
            <a:r>
              <a:rPr lang="en-US" dirty="0" smtClean="0"/>
              <a:t>‘</a:t>
            </a:r>
            <a:r>
              <a:rPr lang="en-US" dirty="0" err="1" smtClean="0"/>
              <a:t>aa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 smtClean="0"/>
              <a:t>And so on….</a:t>
            </a:r>
          </a:p>
          <a:p>
            <a:pPr marL="0" indent="0">
              <a:buNone/>
            </a:pPr>
            <a:r>
              <a:rPr lang="en-US" dirty="0" smtClean="0"/>
              <a:t>]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76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CF50D458084F40A0D1641F0BFE9633" ma:contentTypeVersion="2" ma:contentTypeDescription="Create a new document." ma:contentTypeScope="" ma:versionID="c503a3699d1309ea9791694c20c53fed">
  <xsd:schema xmlns:xsd="http://www.w3.org/2001/XMLSchema" xmlns:xs="http://www.w3.org/2001/XMLSchema" xmlns:p="http://schemas.microsoft.com/office/2006/metadata/properties" xmlns:ns2="3f2ce422-7e51-4509-8fa4-95c5b039ee4d" targetNamespace="http://schemas.microsoft.com/office/2006/metadata/properties" ma:root="true" ma:fieldsID="7974109a811d59dfffecea554d7b07fe" ns2:_="">
    <xsd:import namespace="3f2ce422-7e51-4509-8fa4-95c5b039ee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ce422-7e51-4509-8fa4-95c5b039e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2B40D9-1B35-42ED-9101-1654EF76240F}"/>
</file>

<file path=customXml/itemProps2.xml><?xml version="1.0" encoding="utf-8"?>
<ds:datastoreItem xmlns:ds="http://schemas.openxmlformats.org/officeDocument/2006/customXml" ds:itemID="{E0423C52-009D-4CEC-885D-8F0B1A15619A}"/>
</file>

<file path=customXml/itemProps3.xml><?xml version="1.0" encoding="utf-8"?>
<ds:datastoreItem xmlns:ds="http://schemas.openxmlformats.org/officeDocument/2006/customXml" ds:itemID="{DBC95F03-132B-472F-A3D8-8FC7A2A7FA18}"/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1536</Words>
  <Application>Microsoft Office PowerPoint</Application>
  <PresentationFormat>Widescreen</PresentationFormat>
  <Paragraphs>252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Vrinda</vt:lpstr>
      <vt:lpstr>Office Theme</vt:lpstr>
      <vt:lpstr>Regular Expression</vt:lpstr>
      <vt:lpstr>Final Topics</vt:lpstr>
      <vt:lpstr>Course Evaluation</vt:lpstr>
      <vt:lpstr>Regular Expression</vt:lpstr>
      <vt:lpstr>Regular Expression Application</vt:lpstr>
      <vt:lpstr>PowerPoint Presentation</vt:lpstr>
      <vt:lpstr>PowerPoint Presentation</vt:lpstr>
      <vt:lpstr>PowerPoint Presentation</vt:lpstr>
      <vt:lpstr>Regular Expression Operators</vt:lpstr>
      <vt:lpstr>Regular Expression Operators</vt:lpstr>
      <vt:lpstr>Regular Expression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Finite Automata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</dc:title>
  <dc:creator>user</dc:creator>
  <cp:lastModifiedBy>user</cp:lastModifiedBy>
  <cp:revision>306</cp:revision>
  <dcterms:created xsi:type="dcterms:W3CDTF">2020-11-13T06:23:36Z</dcterms:created>
  <dcterms:modified xsi:type="dcterms:W3CDTF">2021-07-10T15:26:46Z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0x010100CCCF50D458084F40A0D1641F0BFE9633</vt:lpwstr>
  </property>
</Properties>
</file>